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66e1362f2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1066e1362f2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Luis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66e1362f2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1066e1362f2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Luis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66e1362f2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66e1362f2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66e1362f2_0_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66e1362f2_0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66e1362f2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066e1362f2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Luis / Tony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66e1362f2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66e1362f2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66e1362f2_0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66e1362f2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066e1362f2_0_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066e1362f2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66e1362f2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66e1362f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66e1362f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66e1362f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66e1362f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66e1362f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66e1362f2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66e1362f2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66e1362f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1066e1362f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AJ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66e1362f2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1066e1362f2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AJ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66e1362f2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1066e1362f2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AJ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66e1362f2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66e1362f2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 and Devin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hyperlink" Target="https://colab.research.google.com/drive/1ejURp5Yg0BcorxMouS8-LLM-XCo_jFor?usp=shar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hyperlink" Target="https://colab.research.google.com/drive/1fuKn8gxfmNJriokK9AVr0rfvoWBA7g1v?usp=sharin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Relationship Id="rId6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STMicroelectronics/BlueSTSDK_Python" TargetMode="External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stmicroelectronics.github.io/BlueSTSDK_Python/blue_st_sdk.html#module-blue_st_sdk.manager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Fall detection notification via SMS and Email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DGMD-14 | </a:t>
            </a:r>
            <a:r>
              <a:rPr lang="en"/>
              <a:t>Tony Hua | Devin Anderson | A.J. Ikene | Luis Villa | Lou Zhiyuan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/>
          <p:nvPr>
            <p:ph type="title"/>
          </p:nvPr>
        </p:nvSpPr>
        <p:spPr>
          <a:xfrm>
            <a:off x="730000" y="1318650"/>
            <a:ext cx="26427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rPr lang="en"/>
              <a:t>Visualizing Data in Python Notebook</a:t>
            </a:r>
            <a:endParaRPr/>
          </a:p>
        </p:txBody>
      </p:sp>
      <p:pic>
        <p:nvPicPr>
          <p:cNvPr id="158" name="Google Shape;158;p22"/>
          <p:cNvPicPr preferRelativeResize="0"/>
          <p:nvPr/>
        </p:nvPicPr>
        <p:blipFill rotWithShape="1">
          <a:blip r:embed="rId3">
            <a:alphaModFix/>
          </a:blip>
          <a:srcRect b="0" l="0" r="20936" t="0"/>
          <a:stretch/>
        </p:blipFill>
        <p:spPr>
          <a:xfrm>
            <a:off x="3481975" y="953500"/>
            <a:ext cx="5662024" cy="3539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9" name="Google Shape;159;p22"/>
          <p:cNvSpPr txBox="1"/>
          <p:nvPr/>
        </p:nvSpPr>
        <p:spPr>
          <a:xfrm>
            <a:off x="47025" y="3902300"/>
            <a:ext cx="321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Link to Visualized Data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730000" y="1318650"/>
            <a:ext cx="28917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Machine Learning </a:t>
            </a:r>
            <a:r>
              <a:rPr lang="en"/>
              <a:t>Classification using Edge Impulse</a:t>
            </a: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13374" l="0" r="21222" t="0"/>
          <a:stretch/>
        </p:blipFill>
        <p:spPr>
          <a:xfrm>
            <a:off x="3371475" y="1573000"/>
            <a:ext cx="5772524" cy="3570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6" name="Google Shape;16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24625"/>
            <a:ext cx="4572000" cy="2532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7" name="Google Shape;167;p23"/>
          <p:cNvSpPr txBox="1"/>
          <p:nvPr/>
        </p:nvSpPr>
        <p:spPr>
          <a:xfrm>
            <a:off x="47025" y="3597500"/>
            <a:ext cx="321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Link to Training Model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future work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Fall detection alerts can be accomplished </a:t>
            </a:r>
            <a:r>
              <a:rPr lang="en"/>
              <a:t>affordably with embedded ML.</a:t>
            </a:r>
            <a:endParaRPr/>
          </a:p>
        </p:txBody>
      </p:sp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0900" y="2524125"/>
            <a:ext cx="3412050" cy="2276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0900" y="462675"/>
            <a:ext cx="3256832" cy="1832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0" name="Google Shape;180;p25"/>
          <p:cNvPicPr preferRelativeResize="0"/>
          <p:nvPr/>
        </p:nvPicPr>
        <p:blipFill rotWithShape="1">
          <a:blip r:embed="rId5">
            <a:alphaModFix/>
          </a:blip>
          <a:srcRect b="0" l="0" r="15874" t="0"/>
          <a:stretch/>
        </p:blipFill>
        <p:spPr>
          <a:xfrm>
            <a:off x="6800850" y="1121925"/>
            <a:ext cx="2343150" cy="2785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as a wearable device</a:t>
            </a:r>
            <a:endParaRPr/>
          </a:p>
        </p:txBody>
      </p:sp>
      <p:sp>
        <p:nvSpPr>
          <p:cNvPr id="186" name="Google Shape;186;p2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Create a portable cradle for SensorTile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0900" y="901475"/>
            <a:ext cx="5113100" cy="334056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8" name="Google Shape;188;p26"/>
          <p:cNvSpPr txBox="1"/>
          <p:nvPr/>
        </p:nvSpPr>
        <p:spPr>
          <a:xfrm>
            <a:off x="724950" y="828675"/>
            <a:ext cx="195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Next step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an AWS iOT Node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Enables more cloud connected options for alerts and workflows</a:t>
            </a:r>
            <a:endParaRPr/>
          </a:p>
        </p:txBody>
      </p:sp>
      <p:pic>
        <p:nvPicPr>
          <p:cNvPr id="195" name="Google Shape;195;p27"/>
          <p:cNvPicPr preferRelativeResize="0"/>
          <p:nvPr/>
        </p:nvPicPr>
        <p:blipFill rotWithShape="1">
          <a:blip r:embed="rId3">
            <a:alphaModFix/>
          </a:blip>
          <a:srcRect b="0" l="26820" r="0" t="0"/>
          <a:stretch/>
        </p:blipFill>
        <p:spPr>
          <a:xfrm>
            <a:off x="4695825" y="1438275"/>
            <a:ext cx="4352774" cy="262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 txBox="1"/>
          <p:nvPr/>
        </p:nvSpPr>
        <p:spPr>
          <a:xfrm>
            <a:off x="724950" y="828675"/>
            <a:ext cx="195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Next step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730000" y="1318650"/>
            <a:ext cx="34596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machine learning classifications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8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addition to fall detection, ML classification can accurately detect other critical states such as biking accidents, for example. </a:t>
            </a:r>
            <a:endParaRPr/>
          </a:p>
        </p:txBody>
      </p:sp>
      <p:pic>
        <p:nvPicPr>
          <p:cNvPr id="203" name="Google Shape;20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0375" y="1190625"/>
            <a:ext cx="4823626" cy="27622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4" name="Google Shape;204;p28"/>
          <p:cNvSpPr txBox="1"/>
          <p:nvPr/>
        </p:nvSpPr>
        <p:spPr>
          <a:xfrm>
            <a:off x="724950" y="828675"/>
            <a:ext cx="195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Next step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10" name="Google Shape;210;p29"/>
          <p:cNvSpPr txBox="1"/>
          <p:nvPr>
            <p:ph idx="1" type="body"/>
          </p:nvPr>
        </p:nvSpPr>
        <p:spPr>
          <a:xfrm>
            <a:off x="729450" y="2078875"/>
            <a:ext cx="7688700" cy="26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https://learn.adafruit.com/adafruits-raspberry-pi-lesson-6-using-ssh/using-ssh-on-a-mac-or-linux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https://www.ncbi.nlm.nih.gov/pmc/articles/PMC4346101/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https://github.com/twilio/twilio-python/issues/412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https://www.hackster.io/felipsz/sensortile-sensor-data-monitoring-using-a-raspberry-pi-7a3663#toc-lets-connect-our-rpi-to-the-sensortile-4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https://www.cdc.gov/injury/features/older-adult-falls/index.html#:~:text=About%2036%20million%20falls%20are,bones%20or%20a%20head%20injury.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https://www.pewresearch.org/fact-tank/2020/03/10/older-people-are-more-likely-to-live-alone-in-the-u-s-than-elsewhere-in-the-world/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36 million falls are reported each year amongst elderly adults.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14.7 million live alone.</a:t>
            </a:r>
            <a:endParaRPr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450" y="852475"/>
            <a:ext cx="5143500" cy="3438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30000" y="1318650"/>
            <a:ext cx="33009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solution</a:t>
            </a:r>
            <a:endParaRPr/>
          </a:p>
        </p:txBody>
      </p:sp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724950" y="1915375"/>
            <a:ext cx="330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wearable device that detect falls, and alert loved ones or emergency responders when an event </a:t>
            </a:r>
            <a:r>
              <a:rPr lang="en"/>
              <a:t>occurs.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 to set up.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buttons required.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9025" y="278525"/>
            <a:ext cx="3865426" cy="1256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4">
            <a:alphaModFix/>
          </a:blip>
          <a:srcRect b="5618" l="0" r="0" t="-3850"/>
          <a:stretch/>
        </p:blipFill>
        <p:spPr>
          <a:xfrm>
            <a:off x="6873650" y="1760100"/>
            <a:ext cx="1840800" cy="2969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 rotWithShape="1">
          <a:blip r:embed="rId5">
            <a:alphaModFix/>
          </a:blip>
          <a:srcRect b="0" l="0" r="10482" t="0"/>
          <a:stretch/>
        </p:blipFill>
        <p:spPr>
          <a:xfrm>
            <a:off x="4817887" y="1884675"/>
            <a:ext cx="1778499" cy="136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 rotWithShape="1">
          <a:blip r:embed="rId6">
            <a:alphaModFix/>
          </a:blip>
          <a:srcRect b="-4525" l="0" r="6942" t="0"/>
          <a:stretch/>
        </p:blipFill>
        <p:spPr>
          <a:xfrm>
            <a:off x="4849025" y="3597775"/>
            <a:ext cx="1716225" cy="125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2156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5632317" y="2027975"/>
            <a:ext cx="3305700" cy="669000"/>
          </a:xfrm>
          <a:prstGeom prst="chevron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SMS text alert is sent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0" y="2028189"/>
            <a:ext cx="3546900" cy="669000"/>
          </a:xfrm>
          <a:prstGeom prst="homePlate">
            <a:avLst>
              <a:gd fmla="val 50000" name="adj"/>
            </a:avLst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Users wear the device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2944204" y="2027975"/>
            <a:ext cx="3305700" cy="669000"/>
          </a:xfrm>
          <a:prstGeom prst="chevron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 fall is detected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6"/>
          <p:cNvSpPr txBox="1"/>
          <p:nvPr>
            <p:ph type="title"/>
          </p:nvPr>
        </p:nvSpPr>
        <p:spPr>
          <a:xfrm>
            <a:off x="752700" y="12871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25" y="3255775"/>
            <a:ext cx="2516050" cy="15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1175" y="2903025"/>
            <a:ext cx="2401425" cy="214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3700" y="2837775"/>
            <a:ext cx="2719449" cy="199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Overview</a:t>
            </a:r>
            <a:endParaRPr/>
          </a:p>
        </p:txBody>
      </p:sp>
      <p:sp>
        <p:nvSpPr>
          <p:cNvPr id="122" name="Google Shape;122;p17"/>
          <p:cNvSpPr txBox="1"/>
          <p:nvPr/>
        </p:nvSpPr>
        <p:spPr>
          <a:xfrm>
            <a:off x="797600" y="1853850"/>
            <a:ext cx="36702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Technologies used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 u="sng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SensorTile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○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Firmware Installed: ALLMEMS1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○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Development, we used the Cradle Expansion Board connected to USB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Raspberry Pi 4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○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Operating System for Raspberry Pi: New Out of The Box Software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Software Development Kit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○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BlueST Software Development Kit - Python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○"/>
            </a:pPr>
            <a:r>
              <a:rPr lang="en" sz="1000" u="sng">
                <a:solidFill>
                  <a:srgbClr val="0097A7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Link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Twilio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○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Had to setup a Twilio account to enable sending messages to multiple devices (SMS, Email, Voice Message)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4921700" y="1853850"/>
            <a:ext cx="259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Flow diagram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7425" y="2131376"/>
            <a:ext cx="3106624" cy="277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4015"/>
              <a:buNone/>
            </a:pPr>
            <a:r>
              <a:rPr lang="en" sz="2020">
                <a:latin typeface="Lato"/>
                <a:ea typeface="Lato"/>
                <a:cs typeface="Lato"/>
                <a:sym typeface="Lato"/>
              </a:rPr>
              <a:t>Connecting</a:t>
            </a:r>
            <a:r>
              <a:rPr lang="en" sz="2020">
                <a:latin typeface="Lato"/>
                <a:ea typeface="Lato"/>
                <a:cs typeface="Lato"/>
                <a:sym typeface="Lato"/>
              </a:rPr>
              <a:t> SensorTile to Raspberry Pi via Python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18"/>
          <p:cNvSpPr txBox="1"/>
          <p:nvPr>
            <p:ph idx="1" type="body"/>
          </p:nvPr>
        </p:nvSpPr>
        <p:spPr>
          <a:xfrm>
            <a:off x="729450" y="2051575"/>
            <a:ext cx="3842700" cy="25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Manager Class (as a part of Python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SDK</a:t>
            </a:r>
            <a:r>
              <a:rPr lang="en"/>
              <a:t>) to SensorTile using MAC Address 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Additional Python Modules needed</a:t>
            </a:r>
            <a:endParaRPr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Bluepy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Blue-st-sdk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Futures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Twilio</a:t>
            </a:r>
            <a:endParaRPr sz="1300"/>
          </a:p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8925" y="1705850"/>
            <a:ext cx="4934676" cy="349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rPr lang="en" sz="1800"/>
              <a:t>Parsing</a:t>
            </a:r>
            <a:r>
              <a:rPr lang="en" sz="1800"/>
              <a:t> data outputted by Blue ST SDK</a:t>
            </a:r>
            <a:endParaRPr sz="1800"/>
          </a:p>
        </p:txBody>
      </p:sp>
      <p:sp>
        <p:nvSpPr>
          <p:cNvPr id="137" name="Google Shape;137;p19"/>
          <p:cNvSpPr txBox="1"/>
          <p:nvPr>
            <p:ph idx="1" type="body"/>
          </p:nvPr>
        </p:nvSpPr>
        <p:spPr>
          <a:xfrm>
            <a:off x="729450" y="1807025"/>
            <a:ext cx="3842700" cy="27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 data is displayed by default using Blue ST SDK_Python</a:t>
            </a:r>
            <a:endParaRPr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Displayed in g-unit -&gt; wanted to display in meter/s^2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Wanted to be able to parse this data and write to a csv/text file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Wanted to add timestamp variable for each measurement</a:t>
            </a:r>
            <a:endParaRPr/>
          </a:p>
        </p:txBody>
      </p:sp>
      <p:pic>
        <p:nvPicPr>
          <p:cNvPr id="138" name="Google Shape;13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6850" y="758725"/>
            <a:ext cx="3647924" cy="2583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150" y="2843125"/>
            <a:ext cx="3647924" cy="251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2839"/>
              <a:buNone/>
            </a:pPr>
            <a:r>
              <a:rPr lang="en" sz="1800"/>
              <a:t>Send a message when ML classified fall acceleration threshold is triggered</a:t>
            </a:r>
            <a:endParaRPr sz="1800"/>
          </a:p>
        </p:txBody>
      </p:sp>
      <p:sp>
        <p:nvSpPr>
          <p:cNvPr id="145" name="Google Shape;145;p20"/>
          <p:cNvSpPr txBox="1"/>
          <p:nvPr>
            <p:ph idx="1" type="body"/>
          </p:nvPr>
        </p:nvSpPr>
        <p:spPr>
          <a:xfrm>
            <a:off x="729450" y="1853850"/>
            <a:ext cx="2975400" cy="27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acceleration threshold is met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300"/>
              <a:t>print(‘Fall Detected’)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300"/>
              <a:t>Send text message</a:t>
            </a:r>
            <a:endParaRPr sz="1300"/>
          </a:p>
        </p:txBody>
      </p:sp>
      <p:pic>
        <p:nvPicPr>
          <p:cNvPr id="146" name="Google Shape;14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04700" y="1683900"/>
            <a:ext cx="5439401" cy="345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sp>
        <p:nvSpPr>
          <p:cNvPr id="152" name="Google Shape;152;p21"/>
          <p:cNvSpPr txBox="1"/>
          <p:nvPr>
            <p:ph type="title"/>
          </p:nvPr>
        </p:nvSpPr>
        <p:spPr>
          <a:xfrm>
            <a:off x="753250" y="1927250"/>
            <a:ext cx="2994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 skit, by Devin and AJ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